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1" r:id="rId5"/>
    <p:sldId id="260" r:id="rId6"/>
    <p:sldId id="262" r:id="rId7"/>
    <p:sldId id="264" r:id="rId8"/>
    <p:sldId id="266" r:id="rId9"/>
    <p:sldId id="267" r:id="rId10"/>
    <p:sldId id="265" r:id="rId11"/>
    <p:sldId id="268" r:id="rId12"/>
    <p:sldId id="269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CE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4" autoAdjust="0"/>
    <p:restoredTop sz="94660"/>
  </p:normalViewPr>
  <p:slideViewPr>
    <p:cSldViewPr snapToGrid="0">
      <p:cViewPr varScale="1">
        <p:scale>
          <a:sx n="67" d="100"/>
          <a:sy n="67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00387BD-96C6-E99F-42DD-777957D66E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D78723-AE01-D6E4-AC37-975F71A7EE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C7084-D180-41FE-88F8-E754FBA01B1B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F39D96-5C6E-5E57-3355-3D334FCFD1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032E08-D3CF-731E-C318-A05AAE82BA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339C9-FF1F-4800-8368-F053B7BBC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231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90AA0-0171-479C-9109-65DB669DDBD5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9F90F-50EA-4C57-A758-0F582089EB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47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758A6-7FD6-2FFA-60BF-173E6AD15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A5A164-B976-BAD1-0705-3086301D2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567AEA-91C0-C696-4647-85663634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C5107B-CE39-626C-E6C6-CE4BE5FE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3A9C8B-B3BF-3EB4-1CF4-330853C9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249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0DE78-2F8E-1CFC-6180-B7FC3115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2CAA60-21D1-0D87-10CC-BAE081636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C90467-734F-0E44-C562-37DCDD8B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1BD400-6589-DE0B-9826-80934EB1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BA01AF-044F-3513-15F7-F8FA174A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75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FB71082-56E0-A390-932C-FA64FBB7C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F8A57C-E3CD-6F9B-9EBC-2E369249C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9AD9B6-A3A0-9659-672E-0D66AE17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6097A7-284A-1764-75A4-E3DCD7D0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BE4A9D-B09B-8CDA-0719-3F967050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54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C30CD-8315-900C-4FA3-52950BE2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F1E64C-E2C3-FB70-B553-1120F634A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FDFE7F-1955-CBBF-04D7-6C4C8D9A4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80D95D-26CD-6386-69EB-590FE4D4C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D42CC6-8737-14AE-C7E3-F18C6730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12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710FC-C2C5-9CB6-0E8D-E5CC70E2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E3BF9E-9E45-2B18-C6F2-E0701D5ED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AC83AA-0EF7-42DA-9B6A-2579B8FF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DB0C43-3545-33C4-3BA0-ABAA8CE4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87625A-48B7-60EF-1230-AFA3720C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30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EF28B-D537-23AB-82AE-0B742429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2BCCA4-98BF-1E6F-CE74-7C3AF38B0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A82B86-8B33-0A21-3087-AF64CAFFD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ED8323-0C66-08CC-BC39-32D5AB958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B68899-1228-6D82-7269-8C34D797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1F79E7-82CF-606C-3444-E98143B4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39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5090C-06C5-F463-F89C-DC4A95D1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1172D9-55CE-F5B6-71BA-B71DEBE10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6F2ED6-98CE-CC75-16F4-B20B15B29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E5FAB8-7A38-C346-DBD4-6EDEB8643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BA40440-B435-F5E5-E509-EAD85D270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E0236FC-7C8E-5C4A-D654-BF7A42FC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235307-D250-B030-1593-A215C42E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B9D758-97F0-E152-EFCF-C57F4046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097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DA61A-8A04-7912-3701-C1B15E1F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E04D1F-607D-2B40-5F44-BB6256EF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F0D104-FFA4-22E2-276F-FCED361F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D9C27C2-414F-A81E-FB14-85A49698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5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28EAEBA-AC88-B4B4-02E7-D7B64721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D510D36-20C0-6C96-648C-C2CCBE3E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9D6497-5E3D-A246-B4E1-81F66C3D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80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A68CF-F779-54FE-5F33-C2268EE1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1298ED-30AB-467C-8683-6E45950DD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F3C4CD-1191-8702-523E-419FCD6E9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4CAAD3-1B47-43C8-BB2F-815FB1A6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5E75BE-AF5D-B8E3-BD92-F1C1D7D0A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957354-1B2D-ADCF-9C31-400F6939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59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5B2B2-70A4-8245-7DF8-8ACE3ADD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EC1B6A-EB71-915D-945A-07B382F86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856AD4-6E66-6B5D-2469-311975802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A9D89E-13FA-A208-FA3B-CE6D6651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8CF1B6-1912-FB12-F8E4-1247DC96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2A9C4D-E61E-6FA0-0CB8-96BC88B6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54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C82D357-CF0C-FED6-E9E2-F5949850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28E690-A75B-2DCA-A6CE-61EBBCF9A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8D1D6E-6C87-EF2A-8BD0-2C565272C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9ACB6-C45F-4027-9847-2B785A525640}" type="datetimeFigureOut">
              <a:rPr lang="pt-BR" smtClean="0"/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25536E-4280-0680-6153-A5700F022D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A468B3-354F-26D9-9993-14D1FAEBD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73CF1-C975-4046-8E70-A68E3EB1E3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23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hyperlink" Target="https://sistemapayback2.wordpress.com/2020/05/25/como-definir-o-seu-publico-alvo-agor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hyperlink" Target="https://www.publicdomainpictures.net/en/view-image.php?image=238125&amp;picture=feedback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razyseawolf.blogspot.com/2019/10/como-desativar-totalmente-rastreamento-localizacao-google-smartphone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edux.js.org/basics/store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redux.js.org/basics/reducer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dux.js.org/basics/actions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45" y="0"/>
            <a:ext cx="1276528" cy="64779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FBB10B-6E93-D844-26ED-1F151911BAA1}"/>
              </a:ext>
            </a:extLst>
          </p:cNvPr>
          <p:cNvSpPr txBox="1"/>
          <p:nvPr/>
        </p:nvSpPr>
        <p:spPr>
          <a:xfrm>
            <a:off x="0" y="1519084"/>
            <a:ext cx="12192000" cy="2523768"/>
          </a:xfrm>
          <a:prstGeom prst="rect">
            <a:avLst/>
          </a:prstGeom>
          <a:noFill/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Eixo 3 - Projeto: Desenvolvimento de uma Aplicação Móvel em um Ambiente de Negócio</a:t>
            </a:r>
          </a:p>
          <a:p>
            <a:pPr algn="ctr"/>
            <a:endParaRPr lang="pt-BR" sz="28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ctr"/>
            <a:r>
              <a:rPr lang="pt-BR" sz="3200" b="1" i="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WH</a:t>
            </a:r>
            <a:r>
              <a:rPr lang="pt-BR" sz="32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Y PARK</a:t>
            </a:r>
            <a:r>
              <a:rPr lang="pt-BR" sz="3200" b="1" i="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 </a:t>
            </a:r>
          </a:p>
          <a:p>
            <a:pPr algn="ctr"/>
            <a:endParaRPr lang="pt-BR" sz="2400" b="0" i="0" dirty="0">
              <a:solidFill>
                <a:schemeClr val="bg1"/>
              </a:solidFill>
              <a:effectLst/>
              <a:latin typeface="Microsoft PhagsPa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05B100-F652-09E2-6DFE-CC515C847332}"/>
              </a:ext>
            </a:extLst>
          </p:cNvPr>
          <p:cNvSpPr txBox="1"/>
          <p:nvPr/>
        </p:nvSpPr>
        <p:spPr>
          <a:xfrm>
            <a:off x="137883" y="4279134"/>
            <a:ext cx="3773714" cy="2287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Alunos: </a:t>
            </a:r>
          </a:p>
          <a:p>
            <a:endParaRPr lang="pt-BR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Júlio Sérgio Novaes Gomes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Isabela Pinheiro Santos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Paulo Henrique Costa Santos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Flávia Cristina Gomes de Souza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28CD8D9-8758-9571-9C8F-F8FCA5C69166}"/>
              </a:ext>
            </a:extLst>
          </p:cNvPr>
          <p:cNvSpPr txBox="1"/>
          <p:nvPr/>
        </p:nvSpPr>
        <p:spPr>
          <a:xfrm>
            <a:off x="9419772" y="5559340"/>
            <a:ext cx="33767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Professor orientador: </a:t>
            </a:r>
          </a:p>
          <a:p>
            <a:endParaRPr lang="pt-BR" sz="20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Mateus Cursino de Lima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77588EB-CBAE-EF22-5974-9D404D9F98E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8627" y="5648271"/>
            <a:ext cx="754743" cy="644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B9918F42-42D9-0529-4281-1CA00809E22B}"/>
              </a:ext>
            </a:extLst>
          </p:cNvPr>
          <p:cNvSpPr txBox="1"/>
          <p:nvPr/>
        </p:nvSpPr>
        <p:spPr>
          <a:xfrm>
            <a:off x="5029198" y="629231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Dezembro/2022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A0330DB-6522-A33F-EA9B-99AF805853F4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975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2" y="0"/>
            <a:ext cx="1276528" cy="6477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76BBF1-F96F-C666-9EEE-DD5C4645DAC0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3CAB450-969B-2E14-8331-D5DDED4E87E1}"/>
              </a:ext>
            </a:extLst>
          </p:cNvPr>
          <p:cNvSpPr txBox="1"/>
          <p:nvPr/>
        </p:nvSpPr>
        <p:spPr>
          <a:xfrm>
            <a:off x="3017044" y="758851"/>
            <a:ext cx="6157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Template Padrão da Aplicação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DE3F961-429A-B151-6C94-9D5D1E512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51" y="2383489"/>
            <a:ext cx="1409897" cy="310558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EAA6B38-432F-4E13-504E-0BEB13EBC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389" y="2383489"/>
            <a:ext cx="1428949" cy="312463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7663CAA-438E-5754-17E8-15A5A6B73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679" y="2383489"/>
            <a:ext cx="1448002" cy="312463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48D7EBE-C0D8-2F07-D42B-CA8E80335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667" y="2383489"/>
            <a:ext cx="1590897" cy="312463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3A8EBC9-FE3C-5570-E9A8-19A50D9FC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8550" y="2383488"/>
            <a:ext cx="1619476" cy="31055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ACABF4C-63C1-4766-EDDC-40DEBF6ED5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8012" y="2361529"/>
            <a:ext cx="1619476" cy="312463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AD8A89-45DA-86D2-C8F6-E9B2C2BA66D7}"/>
              </a:ext>
            </a:extLst>
          </p:cNvPr>
          <p:cNvSpPr txBox="1"/>
          <p:nvPr/>
        </p:nvSpPr>
        <p:spPr>
          <a:xfrm>
            <a:off x="685800" y="1534689"/>
            <a:ext cx="1071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template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padrão utilizado corresponde ao modelo de Wireframes interativo construído em layout padrão  utilizado em todas as telas do aplicativo móvel.</a:t>
            </a:r>
            <a:endParaRPr lang="pt-BR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7D6FF2C-C57F-9257-FB31-5BE4E24154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4917" y="2320515"/>
            <a:ext cx="1570321" cy="31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7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2" y="0"/>
            <a:ext cx="1276528" cy="6477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76BBF1-F96F-C666-9EEE-DD5C4645DAC0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4D86EB-E70E-8281-7C65-F6A2DE64D19A}"/>
              </a:ext>
            </a:extLst>
          </p:cNvPr>
          <p:cNvSpPr txBox="1"/>
          <p:nvPr/>
        </p:nvSpPr>
        <p:spPr>
          <a:xfrm>
            <a:off x="214162" y="3941906"/>
            <a:ext cx="53151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Plano de Testes de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Registro de Testes de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24292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Plano de Testes de Usabilidade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24292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Registro de Testes de Usabilidade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24292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Escala de avaliação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24292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Avaliação das Heurísticas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24292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Avaliação da usabilidade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24292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Avaliação do projeto e apontamento de melhorias </a:t>
            </a:r>
            <a:endParaRPr lang="pt-BR" sz="1400" b="1" i="0" dirty="0">
              <a:solidFill>
                <a:srgbClr val="24292F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endParaRPr lang="pt-BR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78351B1-BB2C-BB65-2764-195D0E62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6" y="1355921"/>
            <a:ext cx="1020589" cy="10205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2DF8409-1FE0-3673-6DFB-F97DC9AD4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1310" y="4512893"/>
            <a:ext cx="1276528" cy="104497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1BB481D-F8F7-DEFE-4117-91ACD6F8B6F5}"/>
              </a:ext>
            </a:extLst>
          </p:cNvPr>
          <p:cNvSpPr txBox="1"/>
          <p:nvPr/>
        </p:nvSpPr>
        <p:spPr>
          <a:xfrm>
            <a:off x="2090276" y="747823"/>
            <a:ext cx="846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Testes de Software e Testes de Usabilidade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1BAFDC-3EC6-A7DF-23F0-06AE99952434}"/>
              </a:ext>
            </a:extLst>
          </p:cNvPr>
          <p:cNvSpPr txBox="1"/>
          <p:nvPr/>
        </p:nvSpPr>
        <p:spPr>
          <a:xfrm>
            <a:off x="1585913" y="1266052"/>
            <a:ext cx="10391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 fase de testagem da aplicação foi baseada nos planos de testes anteriormente projetados. Os casos de uso propostos no projeto foram avaliados durante o funcionamento da aplicação. As análises foram validadas pela equipe e registradas na documentação em conformidade com os padrões de qualidade e boas práticas exigidos.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3F84911-498F-C4B0-10FB-B50384A20B6D}"/>
              </a:ext>
            </a:extLst>
          </p:cNvPr>
          <p:cNvSpPr txBox="1"/>
          <p:nvPr/>
        </p:nvSpPr>
        <p:spPr>
          <a:xfrm>
            <a:off x="6324369" y="2593250"/>
            <a:ext cx="56534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Participaram dos testes 04 usuários voluntários, previamente orientados pela equipe a respeito do objetivo dos testes e os critérios de análise.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 acesso ao sistema foi disponibilizado aos participantes através de QRCode para utilização do aplicativo.</a:t>
            </a:r>
          </a:p>
          <a:p>
            <a:br>
              <a:rPr lang="pt-BR" dirty="0"/>
            </a:b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9E1098-62C5-34C9-4E06-2E2D7D3EDC5F}"/>
              </a:ext>
            </a:extLst>
          </p:cNvPr>
          <p:cNvSpPr txBox="1"/>
          <p:nvPr/>
        </p:nvSpPr>
        <p:spPr>
          <a:xfrm>
            <a:off x="214162" y="2601471"/>
            <a:ext cx="565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Como diretriz principal dos testes, foram observadas as dez heurísticas de Nielsen, além da utilização escala de avaliação em conformidade com a norma  ISSO/IEC 25010 observadas nos itens abaixo:</a:t>
            </a:r>
            <a:endParaRPr lang="pt-BR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DF72E55-B001-622C-24A5-C5BDA9FFFD1D}"/>
              </a:ext>
            </a:extLst>
          </p:cNvPr>
          <p:cNvSpPr txBox="1"/>
          <p:nvPr/>
        </p:nvSpPr>
        <p:spPr>
          <a:xfrm>
            <a:off x="185968" y="6003562"/>
            <a:ext cx="11873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Ao final, a equipe constatou que as funcionalidades pretendidas para implementação do projeto atenderam às expectativas almejadas.</a:t>
            </a:r>
            <a:endParaRPr lang="pt-BR" sz="16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34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5472" y="0"/>
            <a:ext cx="1276528" cy="6477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76BBF1-F96F-C666-9EEE-DD5C4645DAC0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02BFBB28-87ED-E161-6B5E-237E6E1B81BE}"/>
              </a:ext>
            </a:extLst>
          </p:cNvPr>
          <p:cNvCxnSpPr/>
          <p:nvPr/>
        </p:nvCxnSpPr>
        <p:spPr>
          <a:xfrm flipV="1">
            <a:off x="1743075" y="3529013"/>
            <a:ext cx="714375" cy="485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EBECCCB-5448-1918-67B4-83CE732A9A0C}"/>
              </a:ext>
            </a:extLst>
          </p:cNvPr>
          <p:cNvCxnSpPr/>
          <p:nvPr/>
        </p:nvCxnSpPr>
        <p:spPr>
          <a:xfrm flipH="1">
            <a:off x="3857625" y="3900488"/>
            <a:ext cx="700088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847FA3E-B2EE-979E-9553-B25D00CEC66F}"/>
              </a:ext>
            </a:extLst>
          </p:cNvPr>
          <p:cNvSpPr txBox="1"/>
          <p:nvPr/>
        </p:nvSpPr>
        <p:spPr>
          <a:xfrm>
            <a:off x="9686747" y="6099049"/>
            <a:ext cx="122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Fim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7E310E9-8AB7-D1EE-4013-6B6A8CCEE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413" y="4129088"/>
            <a:ext cx="1469278" cy="2386562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53CC619-A580-41D0-B8B3-E3F4EC4D62F8}"/>
              </a:ext>
            </a:extLst>
          </p:cNvPr>
          <p:cNvSpPr txBox="1"/>
          <p:nvPr/>
        </p:nvSpPr>
        <p:spPr>
          <a:xfrm>
            <a:off x="0" y="6037494"/>
            <a:ext cx="668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 equipe agradece à </a:t>
            </a:r>
            <a:r>
              <a:rPr lang="pt-BR" sz="1400" dirty="0" err="1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Puc</a:t>
            </a:r>
            <a:r>
              <a:rPr lang="pt-BR" sz="14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Minas e ao professor Mateus pelo incentivo e auxílio no desenvolvimento deste projeto.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F51BAA-FAA7-D828-02D7-27D0C1C45FA8}"/>
              </a:ext>
            </a:extLst>
          </p:cNvPr>
          <p:cNvSpPr txBox="1"/>
          <p:nvPr/>
        </p:nvSpPr>
        <p:spPr>
          <a:xfrm>
            <a:off x="209309" y="830282"/>
            <a:ext cx="6800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 finalização do desenvolvimento do projeto foi devidamente registrada nas plataformas indicadas na documentação, e como encerramento a equipe disponibiliza nesta apresentação o vídeo com a demonstração do funcionamento da aplicação:  </a:t>
            </a:r>
          </a:p>
        </p:txBody>
      </p:sp>
      <p:pic>
        <p:nvPicPr>
          <p:cNvPr id="15" name="WhyPark">
            <a:hlinkClick r:id="" action="ppaction://media"/>
            <a:extLst>
              <a:ext uri="{FF2B5EF4-FFF2-40B4-BE49-F238E27FC236}">
                <a16:creationId xmlns:a16="http://schemas.microsoft.com/office/drawing/2014/main" id="{FBE8BA73-BD87-B8E3-0AFC-71CA60F3E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9309" y="2222963"/>
            <a:ext cx="6048616" cy="3454004"/>
          </a:xfrm>
          <a:prstGeom prst="rect">
            <a:avLst/>
          </a:prstGeom>
        </p:spPr>
      </p:pic>
      <p:pic>
        <p:nvPicPr>
          <p:cNvPr id="1026" name="Picture 2" descr="um personagem de desenho animado mostrando o trabalho em equipe trazendo  sucesso 1822270 Vetor no Vecteezy">
            <a:extLst>
              <a:ext uri="{FF2B5EF4-FFF2-40B4-BE49-F238E27FC236}">
                <a16:creationId xmlns:a16="http://schemas.microsoft.com/office/drawing/2014/main" id="{C8EE91B4-A69A-84FA-E358-5D585C4D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139" y="830282"/>
            <a:ext cx="1555552" cy="15555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3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8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2" y="0"/>
            <a:ext cx="1276528" cy="6477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76BBF1-F96F-C666-9EEE-DD5C4645DAC0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85FEE7-B323-F5C9-53DE-4C1221A52D7A}"/>
              </a:ext>
            </a:extLst>
          </p:cNvPr>
          <p:cNvSpPr txBox="1"/>
          <p:nvPr/>
        </p:nvSpPr>
        <p:spPr>
          <a:xfrm>
            <a:off x="144915" y="1213622"/>
            <a:ext cx="946331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Introdução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 sistema de estacionamento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Why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Park consiste em uma aplicação móvel estruturada em um processo de negócio. O usuário dessa aplicação será o cliente do estacionamento, que é aquele que deseja utilizar uma vaga disponível para estacionar o seu veículo. </a:t>
            </a:r>
          </a:p>
          <a:p>
            <a:pPr algn="just"/>
            <a:endParaRPr lang="pt-BR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Este poderá realizar uma busca do estacionamento mais próximo do endereço informado por ele. A busca poderá retornar um ou mais estabelecimentos, mostrar o número de vagas disponíveis e os valores cobrados por cada empresa. 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just"/>
            <a:r>
              <a:rPr lang="pt-BR" sz="2400" b="1" i="0" dirty="0"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Problema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 problema que se busca suprir com o presente projeto é a ausência de uma interface virtual entre o cliente que deseja estacionar um veículo e a empresa de estacionamento. 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Além disso, como não há um aplicativo que conecte o cliente com estacionamentos, não é possível a quem deseja estacionar um veículo fazer pesquisa por local e preços ou fazer avaliações e comentários sobre os locais já utilizados.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C74F579-8CAF-9C1D-40E5-14B8C00B5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508" y="1440094"/>
            <a:ext cx="1957927" cy="4256035"/>
          </a:xfrm>
          <a:prstGeom prst="rect">
            <a:avLst/>
          </a:prstGeom>
          <a:ln w="9525" cap="rnd">
            <a:solidFill>
              <a:srgbClr val="5E5CE5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210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2" y="0"/>
            <a:ext cx="1276528" cy="6477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76BBF1-F96F-C666-9EEE-DD5C4645DAC0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00B71B-81F4-A7D4-9BC3-344F7F59E68F}"/>
              </a:ext>
            </a:extLst>
          </p:cNvPr>
          <p:cNvSpPr txBox="1"/>
          <p:nvPr/>
        </p:nvSpPr>
        <p:spPr>
          <a:xfrm>
            <a:off x="1255487" y="678707"/>
            <a:ext cx="1011827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Objetivos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 objetivo geral da aplicação é desenvolver um aplicativo móvel 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para atender os clientes de estacionamentos, tornando mais 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eficiente o processo de estacionar um veículo. </a:t>
            </a:r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 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cliente poderá:</a:t>
            </a:r>
          </a:p>
          <a:p>
            <a:pPr algn="just"/>
            <a:endParaRPr lang="pt-BR" b="0" i="1" dirty="0"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just"/>
            <a:r>
              <a:rPr lang="pt-BR" b="0" i="1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Buscar por estacionamentos a partir da localização informada;</a:t>
            </a:r>
          </a:p>
          <a:p>
            <a:pPr algn="just"/>
            <a:endParaRPr lang="pt-BR" b="0" i="1" dirty="0"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just"/>
            <a:r>
              <a:rPr lang="pt-BR" b="0" i="1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Fazer avaliações e comentários sobre um serviço utilizado.</a:t>
            </a:r>
            <a:endParaRPr lang="pt-BR" b="0" dirty="0"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r"/>
            <a:endParaRPr lang="pt-BR" b="1" i="0" dirty="0"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r"/>
            <a:r>
              <a:rPr lang="pt-BR" sz="2400" b="1" i="0" dirty="0"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Justificativa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				Com a busca por estacionamentos de forma online, baseada 				na localização, disponibilidade de vagas e no valor a ser pago, 				o cliente terá a possibilidade de ter contato com mais opções 				de estacionamentos de forma prática e rápida no seu 					smartphone.</a:t>
            </a:r>
          </a:p>
          <a:p>
            <a:pPr algn="r"/>
            <a:endParaRPr lang="pt-BR" b="1" i="0" dirty="0"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pt-BR" sz="2400" b="1" i="0" dirty="0"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Público-Alvo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 público-alvo do aplicativo móvel são as pessoas que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desejam estacionar o seu veículo em um estacionamento 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privado.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14C61B6-A0BC-0EF1-864C-DDE6693DED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5687"/>
              </a:clrFrom>
              <a:clrTo>
                <a:srgbClr val="00568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2311" y="2246114"/>
            <a:ext cx="913176" cy="6639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6496CA5-FDB0-8F4B-B79A-636398D1BFF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6AC5DA"/>
              </a:clrFrom>
              <a:clrTo>
                <a:srgbClr val="6AC5D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173512" y="5195592"/>
            <a:ext cx="2212410" cy="11581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08839E-D7A6-22B0-45E6-337696FAD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7024" y="3633362"/>
            <a:ext cx="192431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5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2" y="0"/>
            <a:ext cx="1276528" cy="6477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76BBF1-F96F-C666-9EEE-DD5C4645DAC0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413A6AC-04DC-2D5B-EA69-274DC8B85046}"/>
              </a:ext>
            </a:extLst>
          </p:cNvPr>
          <p:cNvSpPr txBox="1"/>
          <p:nvPr/>
        </p:nvSpPr>
        <p:spPr>
          <a:xfrm>
            <a:off x="3952874" y="647790"/>
            <a:ext cx="428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Especificação do Projeto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BD293F-8936-15CA-B98E-680B2215B42A}"/>
              </a:ext>
            </a:extLst>
          </p:cNvPr>
          <p:cNvSpPr txBox="1"/>
          <p:nvPr/>
        </p:nvSpPr>
        <p:spPr>
          <a:xfrm>
            <a:off x="5682671" y="1264714"/>
            <a:ext cx="3695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Personas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Histórias de usuário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Casos de uso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87F16D5-6359-F6B1-DFC6-79840CA41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77" y="1333583"/>
            <a:ext cx="1753609" cy="876805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3374892-C646-49AA-2D48-6E840BEA2D45}"/>
              </a:ext>
            </a:extLst>
          </p:cNvPr>
          <p:cNvSpPr txBox="1"/>
          <p:nvPr/>
        </p:nvSpPr>
        <p:spPr>
          <a:xfrm>
            <a:off x="239133" y="2834375"/>
            <a:ext cx="3695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Processo 1 – Cadastro de usuário e busca por vaga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2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938808-EF66-F42C-C2DA-701D67B9F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595" y="3596923"/>
            <a:ext cx="3492231" cy="284841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452B6D9-81DE-BA20-BFEF-8BF302B5F131}"/>
              </a:ext>
            </a:extLst>
          </p:cNvPr>
          <p:cNvSpPr txBox="1"/>
          <p:nvPr/>
        </p:nvSpPr>
        <p:spPr>
          <a:xfrm>
            <a:off x="8787625" y="2782669"/>
            <a:ext cx="3072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Processo 3 – Encerramento da utilização do serviço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C278CAD-8EA6-3440-45E9-67C12C49E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8282" y="3588260"/>
            <a:ext cx="3820844" cy="284841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05E9BAB-F340-A76F-9F8A-92CF0595D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" y="3571401"/>
            <a:ext cx="3957638" cy="286527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5B68D3-356B-61F8-3874-BFF6870F4490}"/>
              </a:ext>
            </a:extLst>
          </p:cNvPr>
          <p:cNvSpPr txBox="1"/>
          <p:nvPr/>
        </p:nvSpPr>
        <p:spPr>
          <a:xfrm>
            <a:off x="3171826" y="2465043"/>
            <a:ext cx="6300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Modelagem do processo do negócio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038AD6E-9809-CE05-A8C0-9C87C2769F2A}"/>
              </a:ext>
            </a:extLst>
          </p:cNvPr>
          <p:cNvSpPr txBox="1"/>
          <p:nvPr/>
        </p:nvSpPr>
        <p:spPr>
          <a:xfrm>
            <a:off x="4786032" y="2834375"/>
            <a:ext cx="3072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Processo 2 – Usuário logado e utilização do serviço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D362E5-7137-E02B-712E-FFB591805EB0}"/>
              </a:ext>
            </a:extLst>
          </p:cNvPr>
          <p:cNvSpPr txBox="1"/>
          <p:nvPr/>
        </p:nvSpPr>
        <p:spPr>
          <a:xfrm>
            <a:off x="2642906" y="134892"/>
            <a:ext cx="428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Especificação do Projeto </a:t>
            </a:r>
          </a:p>
        </p:txBody>
      </p:sp>
    </p:spTree>
    <p:extLst>
      <p:ext uri="{BB962C8B-B14F-4D97-AF65-F5344CB8AC3E}">
        <p14:creationId xmlns:p14="http://schemas.microsoft.com/office/powerpoint/2010/main" val="376375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2" y="0"/>
            <a:ext cx="1276528" cy="6477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76BBF1-F96F-C666-9EEE-DD5C4645DAC0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CCACDB5-684A-CDD1-2388-09131E2F3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788" y="2428876"/>
            <a:ext cx="8454257" cy="39828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FB4B296-AB88-AEC4-A0D8-3D628B422974}"/>
              </a:ext>
            </a:extLst>
          </p:cNvPr>
          <p:cNvSpPr txBox="1"/>
          <p:nvPr/>
        </p:nvSpPr>
        <p:spPr>
          <a:xfrm>
            <a:off x="6285430" y="1988215"/>
            <a:ext cx="263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Requisitos Funcionais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19F0542-76CD-0F4F-E20E-AAA6F53F6757}"/>
              </a:ext>
            </a:extLst>
          </p:cNvPr>
          <p:cNvSpPr txBox="1"/>
          <p:nvPr/>
        </p:nvSpPr>
        <p:spPr>
          <a:xfrm>
            <a:off x="198955" y="719119"/>
            <a:ext cx="1179409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 desenvolvimento do projeto foi fundamentado na construção de atributos essenciais para alcançar o objetivo final. Destaca-se a implementação dos requisitos funcionais do sistema: </a:t>
            </a:r>
          </a:p>
          <a:p>
            <a:endParaRPr lang="pt-BR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Indicadores de desempenho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Requisitos funcionais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Requisitos não-funcionais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Restrições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Diagrama de Casos de Uso</a:t>
            </a:r>
          </a:p>
          <a:p>
            <a:endParaRPr lang="pt-BR" sz="16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endParaRPr lang="pt-BR" sz="16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endParaRPr lang="pt-BR" i="0" dirty="0"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Sobre a gestão do projeto,</a:t>
            </a:r>
          </a:p>
          <a:p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foram trabalhados o seguintes</a:t>
            </a:r>
          </a:p>
          <a:p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pontos: </a:t>
            </a:r>
          </a:p>
          <a:p>
            <a:endParaRPr lang="pt-BR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Gerenciamento do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Gerenciamento de equipe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Gestão do orçamento</a:t>
            </a:r>
          </a:p>
          <a:p>
            <a:endParaRPr lang="pt-BR" i="0" dirty="0"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endParaRPr lang="pt-BR" sz="1600" i="0" dirty="0"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2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888781-6833-DC97-3FC9-1BB267C31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38" y="5572955"/>
            <a:ext cx="1409897" cy="905001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8176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2" y="0"/>
            <a:ext cx="1276528" cy="6477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76BBF1-F96F-C666-9EEE-DD5C4645DAC0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7386A7-1ED5-24E2-085E-390149C1B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26" y="1743075"/>
            <a:ext cx="9984658" cy="46434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EA581C1-2D9E-59E1-8EAC-28BB964F1ADA}"/>
              </a:ext>
            </a:extLst>
          </p:cNvPr>
          <p:cNvSpPr txBox="1"/>
          <p:nvPr/>
        </p:nvSpPr>
        <p:spPr>
          <a:xfrm>
            <a:off x="314632" y="761718"/>
            <a:ext cx="11562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 matriz de rastreabilidade abaixo faz um mapeamento do relacionamento entre Requisitos funcionais (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RFs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), Requisitos não funcionais (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RNFs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), Casos de uso (UC), Casos de teste (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CTs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) e Módulos (M). Para a construção da matriz, foram utilizadas dois tipos de rastreabilidade:</a:t>
            </a:r>
          </a:p>
          <a:p>
            <a:pPr algn="just"/>
            <a:endParaRPr lang="pt-BR" b="0" i="0" dirty="0">
              <a:solidFill>
                <a:schemeClr val="bg1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85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2" y="0"/>
            <a:ext cx="1276528" cy="6477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76BBF1-F96F-C666-9EEE-DD5C4645DAC0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14C9D2C-079F-3EF5-E5B5-0DCACBC55247}"/>
              </a:ext>
            </a:extLst>
          </p:cNvPr>
          <p:cNvSpPr txBox="1"/>
          <p:nvPr/>
        </p:nvSpPr>
        <p:spPr>
          <a:xfrm>
            <a:off x="3585881" y="763542"/>
            <a:ext cx="428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Projeto de Interface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C4165F-5614-408C-FED6-138685AFE08D}"/>
              </a:ext>
            </a:extLst>
          </p:cNvPr>
          <p:cNvSpPr txBox="1"/>
          <p:nvPr/>
        </p:nvSpPr>
        <p:spPr>
          <a:xfrm>
            <a:off x="176981" y="1225207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 elaboração da interface do sistema prioriza a simplicidade e foca em agilidade, acessibilidade e usabilidade, conforme  RNF02 anteriormente definido. Assim, a aplicação possui uma identidade visual padronizada em suas telas, que são projetadas para funcionamento em dispositivos móveis.</a:t>
            </a:r>
          </a:p>
          <a:p>
            <a:endParaRPr lang="pt-BR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C780D9C-3982-0B0D-553C-A89F1E071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420" y="2552232"/>
            <a:ext cx="4587018" cy="264155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8FF369-8C7C-1599-320F-8D3FEA7B97EE}"/>
              </a:ext>
            </a:extLst>
          </p:cNvPr>
          <p:cNvSpPr txBox="1"/>
          <p:nvPr/>
        </p:nvSpPr>
        <p:spPr>
          <a:xfrm>
            <a:off x="127819" y="2211013"/>
            <a:ext cx="616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Wireframes</a:t>
            </a:r>
          </a:p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Abaixo estão os protótipos das telas do sistema, que têm o objetivo de mostrar a disposição dos elementos da aplicação real.</a:t>
            </a:r>
            <a:endParaRPr lang="pt-BR" sz="1800" b="1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A758032-1FD5-836C-2973-3044D2C24BB2}"/>
              </a:ext>
            </a:extLst>
          </p:cNvPr>
          <p:cNvSpPr txBox="1"/>
          <p:nvPr/>
        </p:nvSpPr>
        <p:spPr>
          <a:xfrm>
            <a:off x="6989325" y="5311337"/>
            <a:ext cx="5025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Diagrama de Fluxo</a:t>
            </a:r>
          </a:p>
          <a:p>
            <a:pPr algn="r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 diagrama acima mostra uma visão geral da interação do usuário pelas telas do sistema.</a:t>
            </a:r>
            <a:endParaRPr lang="pt-BR" sz="1800" b="1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A6B4EFE-1A2F-C32F-BAAF-699DF0216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81" y="3593116"/>
            <a:ext cx="6964744" cy="2641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36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2" y="0"/>
            <a:ext cx="1276528" cy="6477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76BBF1-F96F-C666-9EEE-DD5C4645DAC0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D8AA2-E0A9-D803-F92F-75D57F24F4C1}"/>
              </a:ext>
            </a:extLst>
          </p:cNvPr>
          <p:cNvSpPr txBox="1"/>
          <p:nvPr/>
        </p:nvSpPr>
        <p:spPr>
          <a:xfrm>
            <a:off x="3907631" y="654896"/>
            <a:ext cx="437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Arquitetura da Solução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6B3118-7DD3-E58D-8933-D5D4A4EE271A}"/>
              </a:ext>
            </a:extLst>
          </p:cNvPr>
          <p:cNvSpPr txBox="1"/>
          <p:nvPr/>
        </p:nvSpPr>
        <p:spPr>
          <a:xfrm>
            <a:off x="6096000" y="2043693"/>
            <a:ext cx="50339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Diagrama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Modelo 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Esquema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Modelo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24292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</a:t>
            </a:r>
            <a:r>
              <a:rPr lang="pt-BR" b="1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ecnologias Utilizadas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24292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Hospedagem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Qualidade de Software</a:t>
            </a:r>
          </a:p>
          <a:p>
            <a:endParaRPr lang="pt-BR" b="1" i="0" dirty="0">
              <a:solidFill>
                <a:srgbClr val="24292F"/>
              </a:solidFill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endParaRPr lang="pt-BR" b="1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2C7EB7-9F7F-904A-7938-84F1296B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79" y="2566223"/>
            <a:ext cx="4001030" cy="186714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F81B5ED-7FF1-51D0-7961-0D89AD894395}"/>
              </a:ext>
            </a:extLst>
          </p:cNvPr>
          <p:cNvSpPr txBox="1"/>
          <p:nvPr/>
        </p:nvSpPr>
        <p:spPr>
          <a:xfrm>
            <a:off x="1062035" y="1060728"/>
            <a:ext cx="3381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 solução consiste em uma aplicação móvel construída sob tecnologia híbrida que deve ser apta a rodar nos sistemas operacionais Android e IOS. </a:t>
            </a:r>
            <a:endParaRPr lang="pt-BR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8AC72CE-E918-0E0D-C561-18C06D9DB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79" y="1800514"/>
            <a:ext cx="466989" cy="4464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83BA902-717C-DC23-092A-7DBE0E6EF8C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09065" y="1057414"/>
            <a:ext cx="1375411" cy="65204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4F11D58-946A-4575-6E81-BE3AF9F24D52}"/>
              </a:ext>
            </a:extLst>
          </p:cNvPr>
          <p:cNvSpPr txBox="1"/>
          <p:nvPr/>
        </p:nvSpPr>
        <p:spPr>
          <a:xfrm>
            <a:off x="6096000" y="1097917"/>
            <a:ext cx="529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 arquitetura foi desenvolvida com as melhores práticas de modelagem, gerência, configuração e qualidade.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54F897A-1520-72D3-3D1F-361CF0B63EBD}"/>
              </a:ext>
            </a:extLst>
          </p:cNvPr>
          <p:cNvSpPr txBox="1"/>
          <p:nvPr/>
        </p:nvSpPr>
        <p:spPr>
          <a:xfrm>
            <a:off x="366579" y="4474384"/>
            <a:ext cx="11577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Foram utilizadas linguagens Java Script com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React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Native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 O CSS é a linguagem utilizado no estilo ao projeto. O SQL para o banco de dados remoto 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SQlite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para o banco de dados do dispositivo. O ambiente de desenvolvimento foi configurado utilizando como IDE o VS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Code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com auxílio do Expo para uniformização dos códigos. O Android Studio foi utilizado para emular os dispositivos Android, e </a:t>
            </a:r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q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uanto ao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back-end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, foi desenvolvido em node.js com o pacote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npm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express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para rodar o servidor. Foi hospedado no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Heroku</a:t>
            </a:r>
            <a:r>
              <a:rPr lang="pt-BR" b="0" i="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 E por fim, o foi utilizado GIT como sistema de versionamento de código e o GitHub como plataforma para hospedagem do código fonte da aplicação.</a:t>
            </a:r>
            <a:endParaRPr lang="pt-BR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0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70396DA-8469-06B9-C111-FF2A5256A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72" y="0"/>
            <a:ext cx="1276528" cy="6477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76BBF1-F96F-C666-9EEE-DD5C4645DAC0}"/>
              </a:ext>
            </a:extLst>
          </p:cNvPr>
          <p:cNvSpPr/>
          <p:nvPr/>
        </p:nvSpPr>
        <p:spPr>
          <a:xfrm>
            <a:off x="0" y="6544225"/>
            <a:ext cx="12192000" cy="31377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3A059E7-065E-EC34-2101-FEC1221829C0}"/>
              </a:ext>
            </a:extLst>
          </p:cNvPr>
          <p:cNvSpPr txBox="1"/>
          <p:nvPr/>
        </p:nvSpPr>
        <p:spPr>
          <a:xfrm>
            <a:off x="4126706" y="824210"/>
            <a:ext cx="393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Redux e React-Redux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F68CAC-EE8A-4848-1923-38C3A1B48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55" y="1045910"/>
            <a:ext cx="1766540" cy="82400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D58E97A-9FBB-2A3D-4756-4F411F79A248}"/>
              </a:ext>
            </a:extLst>
          </p:cNvPr>
          <p:cNvSpPr txBox="1"/>
          <p:nvPr/>
        </p:nvSpPr>
        <p:spPr>
          <a:xfrm>
            <a:off x="2214562" y="1285875"/>
            <a:ext cx="980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Entre as tecnologias utilizadas, destaca-se a implementação de funcionalidades utilizando Redux e React-Redux: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4BF785-9291-60FA-8331-A3C26245D1F6}"/>
              </a:ext>
            </a:extLst>
          </p:cNvPr>
          <p:cNvSpPr txBox="1"/>
          <p:nvPr/>
        </p:nvSpPr>
        <p:spPr>
          <a:xfrm>
            <a:off x="233155" y="2211104"/>
            <a:ext cx="513894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lnSpc>
                <a:spcPts val="1920"/>
              </a:lnSpc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pt-BR" sz="180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 modo geral, o </a:t>
            </a:r>
            <a:r>
              <a:rPr lang="pt-BR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</a:t>
            </a:r>
            <a:r>
              <a:rPr lang="pt-BR" sz="180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edux cria um estado global para toda a aplicação, que pode ser acessado por qualquer um de seus componentes, pois, é uma biblioteca de gerenciamento de estado. Dispensa a criação de vários estados para a aplicação, tornando ágil e eficiente o processo de desenvolvimento. </a:t>
            </a:r>
          </a:p>
          <a:p>
            <a:pPr lvl="0" algn="just" fontAlgn="base">
              <a:lnSpc>
                <a:spcPts val="1920"/>
              </a:lnSpc>
              <a:spcAft>
                <a:spcPts val="600"/>
              </a:spcAft>
              <a:buSzPts val="1000"/>
              <a:tabLst>
                <a:tab pos="457200" algn="l"/>
              </a:tabLst>
            </a:pPr>
            <a:endParaRPr lang="pt-BR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lvl="0" algn="just" fontAlgn="base">
              <a:lnSpc>
                <a:spcPts val="1920"/>
              </a:lnSpc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pt-BR" sz="180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Já o React-Redux é usado para que possamos acessar os dados do Redux e modificá-los enviando eventos para o Redux.</a:t>
            </a:r>
          </a:p>
          <a:p>
            <a:pPr fontAlgn="base">
              <a:lnSpc>
                <a:spcPts val="1920"/>
              </a:lnSpc>
              <a:spcAft>
                <a:spcPts val="600"/>
              </a:spcAft>
            </a:pPr>
            <a:r>
              <a:rPr lang="pt-BR" sz="1800" dirty="0">
                <a:solidFill>
                  <a:srgbClr val="0A0A23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0E44252-1101-8B97-EE17-D17093975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55" y="5321484"/>
            <a:ext cx="2486372" cy="981212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612BD3-5B43-A292-232B-10196BAF42C2}"/>
              </a:ext>
            </a:extLst>
          </p:cNvPr>
          <p:cNvSpPr txBox="1"/>
          <p:nvPr/>
        </p:nvSpPr>
        <p:spPr>
          <a:xfrm>
            <a:off x="7465217" y="1641111"/>
            <a:ext cx="3586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Principais funcionalidades: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732938-FC20-4D52-B363-5DA1DFBAFCA0}"/>
              </a:ext>
            </a:extLst>
          </p:cNvPr>
          <p:cNvSpPr txBox="1"/>
          <p:nvPr/>
        </p:nvSpPr>
        <p:spPr>
          <a:xfrm>
            <a:off x="5786439" y="1923610"/>
            <a:ext cx="3864770" cy="5198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fontAlgn="base">
              <a:lnSpc>
                <a:spcPts val="192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</a:t>
            </a:r>
            <a:r>
              <a:rPr lang="pt-BR" sz="160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ções (</a:t>
            </a:r>
            <a:r>
              <a:rPr lang="pt-BR" sz="1600" i="1" u="sng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actions</a:t>
            </a:r>
            <a:r>
              <a:rPr lang="pt-BR" sz="160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): são objetos que devem ter duas propriedades, uma descrevendo o tipo de ação e outra descrevendo o que deve ser alterado no estado da aplicação.</a:t>
            </a:r>
          </a:p>
          <a:p>
            <a:pPr marL="342900" indent="-342900" algn="just" fontAlgn="base">
              <a:lnSpc>
                <a:spcPts val="192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</a:t>
            </a:r>
            <a:r>
              <a:rPr lang="pt-BR" sz="160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edutores (</a:t>
            </a:r>
            <a:r>
              <a:rPr lang="pt-BR" sz="1600" i="1" u="sng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reducers</a:t>
            </a:r>
            <a:r>
              <a:rPr lang="pt-BR" sz="160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): são funções que implementam o comportamento das ações. Eles alteram o estado da aplicação, com base na descrição da ação e na descrição da alteração do estado.</a:t>
            </a:r>
            <a:endParaRPr lang="pt-BR" sz="16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342900" indent="-342900" fontAlgn="base">
              <a:lnSpc>
                <a:spcPts val="192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600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</a:t>
            </a:r>
            <a:r>
              <a:rPr lang="pt-BR" sz="160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rmazenamento (</a:t>
            </a:r>
            <a:r>
              <a:rPr lang="pt-BR" sz="1600" i="1" u="sng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store</a:t>
            </a:r>
            <a:r>
              <a:rPr lang="pt-BR" sz="1600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): reúne as ações e os redutores, mantendo e alterando o estado de toda a aplicação – há apenas um armazenamento.</a:t>
            </a:r>
          </a:p>
          <a:p>
            <a:pPr marL="342900" lvl="0" indent="-342900" fontAlgn="base">
              <a:lnSpc>
                <a:spcPts val="192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sz="1800" dirty="0">
              <a:solidFill>
                <a:srgbClr val="0A0A2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pt-BR" sz="1800" dirty="0">
                <a:solidFill>
                  <a:srgbClr val="0A0A23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62A3817-5775-BA87-CDAD-2BC4F7761E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9398" y="2047846"/>
            <a:ext cx="2307636" cy="975760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6299038F-44B3-144D-586B-1501E2419C1D}"/>
              </a:ext>
            </a:extLst>
          </p:cNvPr>
          <p:cNvCxnSpPr/>
          <p:nvPr/>
        </p:nvCxnSpPr>
        <p:spPr>
          <a:xfrm flipH="1" flipV="1">
            <a:off x="9258300" y="3557588"/>
            <a:ext cx="471488" cy="21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FDC476DF-F29E-5C1C-9B0F-9BCC943388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9398" y="3415769"/>
            <a:ext cx="2321257" cy="981519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D775F2C-AC24-4848-973A-161E2D672862}"/>
              </a:ext>
            </a:extLst>
          </p:cNvPr>
          <p:cNvCxnSpPr/>
          <p:nvPr/>
        </p:nvCxnSpPr>
        <p:spPr>
          <a:xfrm flipV="1">
            <a:off x="10472739" y="2538129"/>
            <a:ext cx="542925" cy="427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435D296-6D95-69F3-56D8-6FEE0F5583ED}"/>
              </a:ext>
            </a:extLst>
          </p:cNvPr>
          <p:cNvCxnSpPr/>
          <p:nvPr/>
        </p:nvCxnSpPr>
        <p:spPr>
          <a:xfrm flipH="1" flipV="1">
            <a:off x="10738299" y="3931782"/>
            <a:ext cx="840478" cy="25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28FC1B0C-9B04-99B3-DEA7-E19FD6DF92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1209" y="4859798"/>
            <a:ext cx="2364578" cy="1004291"/>
          </a:xfrm>
          <a:prstGeom prst="rect">
            <a:avLst/>
          </a:prstGeom>
        </p:spPr>
      </p:pic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5CE093CD-D7B1-4EDA-581A-1D898173CBA2}"/>
              </a:ext>
            </a:extLst>
          </p:cNvPr>
          <p:cNvCxnSpPr/>
          <p:nvPr/>
        </p:nvCxnSpPr>
        <p:spPr>
          <a:xfrm flipH="1" flipV="1">
            <a:off x="11051382" y="5361943"/>
            <a:ext cx="527395" cy="325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4A33ECB6-3895-8723-6948-AA54FE224C5A}"/>
              </a:ext>
            </a:extLst>
          </p:cNvPr>
          <p:cNvSpPr/>
          <p:nvPr/>
        </p:nvSpPr>
        <p:spPr>
          <a:xfrm>
            <a:off x="2113995" y="5524670"/>
            <a:ext cx="100567" cy="6286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3977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1227</Words>
  <Application>Microsoft Office PowerPoint</Application>
  <PresentationFormat>Widescreen</PresentationFormat>
  <Paragraphs>118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inherit</vt:lpstr>
      <vt:lpstr>Microsoft PhagsPa</vt:lpstr>
      <vt:lpstr>Nirmala UI</vt:lpstr>
      <vt:lpstr>Symbol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Flávia Souza</dc:creator>
  <cp:lastModifiedBy>Flávia Souza</cp:lastModifiedBy>
  <cp:revision>19</cp:revision>
  <dcterms:created xsi:type="dcterms:W3CDTF">2022-12-04T20:41:40Z</dcterms:created>
  <dcterms:modified xsi:type="dcterms:W3CDTF">2022-12-07T13:29:07Z</dcterms:modified>
</cp:coreProperties>
</file>